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Prata"/>
      <p:regular r:id="rId20"/>
    </p:embeddedFont>
    <p:embeddedFont>
      <p:font typeface="Prata"/>
      <p:regular r:id="rId21"/>
    </p:embeddedFont>
    <p:embeddedFont>
      <p:font typeface="Raleway"/>
      <p:regular r:id="rId22"/>
    </p:embeddedFont>
    <p:embeddedFont>
      <p:font typeface="Raleway"/>
      <p:regular r:id="rId23"/>
    </p:embeddedFont>
    <p:embeddedFont>
      <p:font typeface="Raleway"/>
      <p:regular r:id="rId24"/>
    </p:embeddedFont>
    <p:embeddedFont>
      <p:font typeface="Raleway"/>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419231"/>
            <a:ext cx="13042821" cy="1956435"/>
          </a:xfrm>
          <a:prstGeom prst="rect">
            <a:avLst/>
          </a:prstGeom>
          <a:noFill/>
          <a:ln/>
        </p:spPr>
        <p:txBody>
          <a:bodyPr wrap="square" lIns="0" tIns="0" rIns="0" bIns="0" rtlCol="0" anchor="t"/>
          <a:lstStyle/>
          <a:p>
            <a:pPr indent="0" marL="0">
              <a:lnSpc>
                <a:spcPts val="7700"/>
              </a:lnSpc>
              <a:buNone/>
            </a:pPr>
            <a:r>
              <a:rPr lang="en-US" sz="6150" dirty="0">
                <a:solidFill>
                  <a:srgbClr val="F2E782"/>
                </a:solidFill>
                <a:latin typeface="Prata" pitchFamily="34" charset="0"/>
                <a:ea typeface="Prata" pitchFamily="34" charset="-122"/>
                <a:cs typeface="Prata" pitchFamily="34" charset="-120"/>
              </a:rPr>
              <a:t>PROJECT 3: CIFAR-10 Dataset Classification</a:t>
            </a:r>
            <a:endParaRPr lang="en-US" sz="6150" dirty="0"/>
          </a:p>
        </p:txBody>
      </p:sp>
      <p:sp>
        <p:nvSpPr>
          <p:cNvPr id="3" name="Text 1"/>
          <p:cNvSpPr/>
          <p:nvPr/>
        </p:nvSpPr>
        <p:spPr>
          <a:xfrm>
            <a:off x="793790" y="4829294"/>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CSCI-6450: Machine Learning</a:t>
            </a:r>
            <a:endParaRPr lang="en-US" sz="1750" dirty="0"/>
          </a:p>
        </p:txBody>
      </p:sp>
      <p:sp>
        <p:nvSpPr>
          <p:cNvPr id="4" name="Text 2"/>
          <p:cNvSpPr/>
          <p:nvPr/>
        </p:nvSpPr>
        <p:spPr>
          <a:xfrm>
            <a:off x="793790" y="5447348"/>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Done by Kundan and Chirag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4706" y="510659"/>
            <a:ext cx="3605570" cy="450652"/>
          </a:xfrm>
          <a:prstGeom prst="rect">
            <a:avLst/>
          </a:prstGeom>
          <a:noFill/>
          <a:ln/>
        </p:spPr>
        <p:txBody>
          <a:bodyPr wrap="none" lIns="0" tIns="0" rIns="0" bIns="0" rtlCol="0" anchor="t"/>
          <a:lstStyle/>
          <a:p>
            <a:pPr indent="0" marL="0">
              <a:lnSpc>
                <a:spcPts val="3500"/>
              </a:lnSpc>
              <a:buNone/>
            </a:pPr>
            <a:r>
              <a:rPr lang="en-US" sz="2800" dirty="0">
                <a:solidFill>
                  <a:srgbClr val="F2E782"/>
                </a:solidFill>
                <a:latin typeface="Prata" pitchFamily="34" charset="0"/>
                <a:ea typeface="Prata" pitchFamily="34" charset="-122"/>
                <a:cs typeface="Prata" pitchFamily="34" charset="-120"/>
              </a:rPr>
              <a:t>Pretext Task</a:t>
            </a:r>
            <a:endParaRPr lang="en-US" sz="2800" dirty="0"/>
          </a:p>
        </p:txBody>
      </p:sp>
      <p:sp>
        <p:nvSpPr>
          <p:cNvPr id="3" name="Text 1"/>
          <p:cNvSpPr/>
          <p:nvPr/>
        </p:nvSpPr>
        <p:spPr>
          <a:xfrm>
            <a:off x="504706" y="1249680"/>
            <a:ext cx="13620988" cy="230624"/>
          </a:xfrm>
          <a:prstGeom prst="rect">
            <a:avLst/>
          </a:prstGeom>
          <a:noFill/>
          <a:ln/>
        </p:spPr>
        <p:txBody>
          <a:bodyPr wrap="none" lIns="0" tIns="0" rIns="0" bIns="0" rtlCol="0" anchor="t"/>
          <a:lstStyle/>
          <a:p>
            <a:pPr indent="0" marL="0">
              <a:lnSpc>
                <a:spcPts val="1800"/>
              </a:lnSpc>
              <a:buNone/>
            </a:pPr>
            <a:r>
              <a:rPr lang="en-US" sz="1100" dirty="0">
                <a:solidFill>
                  <a:srgbClr val="CFCBBF"/>
                </a:solidFill>
                <a:latin typeface="Raleway" pitchFamily="34" charset="0"/>
                <a:ea typeface="Raleway" pitchFamily="34" charset="-122"/>
                <a:cs typeface="Raleway" pitchFamily="34" charset="-120"/>
              </a:rPr>
              <a:t>To enhance model accuracy, we incorporated an image rotation pretext task. The model was trained to classify images rotated by 0, 90, 180, and 270 degrees, forcing it to learn rotation-invariant features.</a:t>
            </a:r>
            <a:endParaRPr lang="en-US" sz="1100" dirty="0"/>
          </a:p>
        </p:txBody>
      </p:sp>
      <p:sp>
        <p:nvSpPr>
          <p:cNvPr id="4" name="Text 2"/>
          <p:cNvSpPr/>
          <p:nvPr/>
        </p:nvSpPr>
        <p:spPr>
          <a:xfrm>
            <a:off x="504706" y="1642467"/>
            <a:ext cx="13620988" cy="230624"/>
          </a:xfrm>
          <a:prstGeom prst="rect">
            <a:avLst/>
          </a:prstGeom>
          <a:noFill/>
          <a:ln/>
        </p:spPr>
        <p:txBody>
          <a:bodyPr wrap="none" lIns="0" tIns="0" rIns="0" bIns="0" rtlCol="0" anchor="t"/>
          <a:lstStyle/>
          <a:p>
            <a:pPr indent="0" marL="0">
              <a:lnSpc>
                <a:spcPts val="1800"/>
              </a:lnSpc>
              <a:buNone/>
            </a:pPr>
            <a:r>
              <a:rPr lang="en-US" sz="1100" dirty="0">
                <a:solidFill>
                  <a:srgbClr val="CFCBBF"/>
                </a:solidFill>
                <a:latin typeface="Raleway" pitchFamily="34" charset="0"/>
                <a:ea typeface="Raleway" pitchFamily="34" charset="-122"/>
                <a:cs typeface="Raleway" pitchFamily="34" charset="-120"/>
              </a:rPr>
              <a:t>epocs of 200 </a:t>
            </a:r>
            <a:endParaRPr lang="en-US" sz="1100" dirty="0"/>
          </a:p>
        </p:txBody>
      </p:sp>
      <p:pic>
        <p:nvPicPr>
          <p:cNvPr id="5" name="Image 0" descr="preencoded.png">    </p:cNvPr>
          <p:cNvPicPr>
            <a:picLocks noChangeAspect="1"/>
          </p:cNvPicPr>
          <p:nvPr/>
        </p:nvPicPr>
        <p:blipFill>
          <a:blip r:embed="rId1"/>
          <a:stretch>
            <a:fillRect/>
          </a:stretch>
        </p:blipFill>
        <p:spPr>
          <a:xfrm>
            <a:off x="5476280" y="2035254"/>
            <a:ext cx="3677722" cy="56836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14782"/>
            <a:ext cx="6833235"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Results with Simple CNN</a:t>
            </a:r>
            <a:endParaRPr lang="en-US" sz="4450" dirty="0"/>
          </a:p>
        </p:txBody>
      </p:sp>
      <p:sp>
        <p:nvSpPr>
          <p:cNvPr id="3" name="Text 1"/>
          <p:cNvSpPr/>
          <p:nvPr/>
        </p:nvSpPr>
        <p:spPr>
          <a:xfrm>
            <a:off x="793790" y="2390537"/>
            <a:ext cx="13042821" cy="748427"/>
          </a:xfrm>
          <a:prstGeom prst="rect">
            <a:avLst/>
          </a:prstGeom>
          <a:noFill/>
          <a:ln/>
        </p:spPr>
        <p:txBody>
          <a:bodyPr wrap="none" lIns="0" tIns="0" rIns="0" bIns="0" rtlCol="0" anchor="t"/>
          <a:lstStyle/>
          <a:p>
            <a:pPr algn="ctr" indent="0" marL="0">
              <a:lnSpc>
                <a:spcPts val="5850"/>
              </a:lnSpc>
              <a:buNone/>
            </a:pPr>
            <a:r>
              <a:rPr lang="en-US" sz="5850" dirty="0">
                <a:solidFill>
                  <a:srgbClr val="CFCBBF"/>
                </a:solidFill>
                <a:latin typeface="Prata" pitchFamily="34" charset="0"/>
                <a:ea typeface="Prata" pitchFamily="34" charset="-122"/>
                <a:cs typeface="Prata" pitchFamily="34" charset="-120"/>
              </a:rPr>
              <a:t>85%</a:t>
            </a:r>
            <a:endParaRPr lang="en-US" sz="5850" dirty="0"/>
          </a:p>
        </p:txBody>
      </p:sp>
      <p:sp>
        <p:nvSpPr>
          <p:cNvPr id="4" name="Text 2"/>
          <p:cNvSpPr/>
          <p:nvPr/>
        </p:nvSpPr>
        <p:spPr>
          <a:xfrm>
            <a:off x="5897523" y="342233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CFCBBF"/>
                </a:solidFill>
                <a:latin typeface="Prata" pitchFamily="34" charset="0"/>
                <a:ea typeface="Prata" pitchFamily="34" charset="-122"/>
                <a:cs typeface="Prata" pitchFamily="34" charset="-120"/>
              </a:rPr>
              <a:t>Test Accuracy</a:t>
            </a:r>
            <a:endParaRPr lang="en-US" sz="2200" dirty="0"/>
          </a:p>
        </p:txBody>
      </p:sp>
      <p:pic>
        <p:nvPicPr>
          <p:cNvPr id="5" name="Image 0" descr="preencoded.png">    </p:cNvPr>
          <p:cNvPicPr>
            <a:picLocks noChangeAspect="1"/>
          </p:cNvPicPr>
          <p:nvPr/>
        </p:nvPicPr>
        <p:blipFill>
          <a:blip r:embed="rId1"/>
          <a:stretch>
            <a:fillRect/>
          </a:stretch>
        </p:blipFill>
        <p:spPr>
          <a:xfrm>
            <a:off x="3689390" y="4177784"/>
            <a:ext cx="3490793" cy="2721888"/>
          </a:xfrm>
          <a:prstGeom prst="rect">
            <a:avLst/>
          </a:prstGeom>
        </p:spPr>
      </p:pic>
      <p:pic>
        <p:nvPicPr>
          <p:cNvPr id="6" name="Image 1" descr="preencoded.png">    </p:cNvPr>
          <p:cNvPicPr>
            <a:picLocks noChangeAspect="1"/>
          </p:cNvPicPr>
          <p:nvPr/>
        </p:nvPicPr>
        <p:blipFill>
          <a:blip r:embed="rId2"/>
          <a:stretch>
            <a:fillRect/>
          </a:stretch>
        </p:blipFill>
        <p:spPr>
          <a:xfrm>
            <a:off x="7361634" y="4177784"/>
            <a:ext cx="3579257" cy="27218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40343"/>
            <a:ext cx="9025771"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Results with Combo architecture </a:t>
            </a:r>
            <a:endParaRPr lang="en-US" sz="4450" dirty="0"/>
          </a:p>
        </p:txBody>
      </p:sp>
      <p:sp>
        <p:nvSpPr>
          <p:cNvPr id="3" name="Text 1"/>
          <p:cNvSpPr/>
          <p:nvPr/>
        </p:nvSpPr>
        <p:spPr>
          <a:xfrm>
            <a:off x="793790" y="2116098"/>
            <a:ext cx="13042821" cy="748427"/>
          </a:xfrm>
          <a:prstGeom prst="rect">
            <a:avLst/>
          </a:prstGeom>
          <a:noFill/>
          <a:ln/>
        </p:spPr>
        <p:txBody>
          <a:bodyPr wrap="none" lIns="0" tIns="0" rIns="0" bIns="0" rtlCol="0" anchor="t"/>
          <a:lstStyle/>
          <a:p>
            <a:pPr algn="ctr" indent="0" marL="0">
              <a:lnSpc>
                <a:spcPts val="5850"/>
              </a:lnSpc>
              <a:buNone/>
            </a:pPr>
            <a:r>
              <a:rPr lang="en-US" sz="5850" dirty="0">
                <a:solidFill>
                  <a:srgbClr val="CFCBBF"/>
                </a:solidFill>
                <a:latin typeface="Prata" pitchFamily="34" charset="0"/>
                <a:ea typeface="Prata" pitchFamily="34" charset="-122"/>
                <a:cs typeface="Prata" pitchFamily="34" charset="-120"/>
              </a:rPr>
              <a:t>91%</a:t>
            </a:r>
            <a:endParaRPr lang="en-US" sz="5850" dirty="0"/>
          </a:p>
        </p:txBody>
      </p:sp>
      <p:sp>
        <p:nvSpPr>
          <p:cNvPr id="4" name="Text 2"/>
          <p:cNvSpPr/>
          <p:nvPr/>
        </p:nvSpPr>
        <p:spPr>
          <a:xfrm>
            <a:off x="5897523" y="3147893"/>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CFCBBF"/>
                </a:solidFill>
                <a:latin typeface="Prata" pitchFamily="34" charset="0"/>
                <a:ea typeface="Prata" pitchFamily="34" charset="-122"/>
                <a:cs typeface="Prata" pitchFamily="34" charset="-120"/>
              </a:rPr>
              <a:t>Test Accuracy</a:t>
            </a:r>
            <a:endParaRPr lang="en-US" sz="2200" dirty="0"/>
          </a:p>
        </p:txBody>
      </p:sp>
      <p:pic>
        <p:nvPicPr>
          <p:cNvPr id="5" name="Image 0" descr="preencoded.png">    </p:cNvPr>
          <p:cNvPicPr>
            <a:picLocks noChangeAspect="1"/>
          </p:cNvPicPr>
          <p:nvPr/>
        </p:nvPicPr>
        <p:blipFill>
          <a:blip r:embed="rId1"/>
          <a:stretch>
            <a:fillRect/>
          </a:stretch>
        </p:blipFill>
        <p:spPr>
          <a:xfrm>
            <a:off x="4635341" y="3903345"/>
            <a:ext cx="3797022" cy="2721888"/>
          </a:xfrm>
          <a:prstGeom prst="rect">
            <a:avLst/>
          </a:prstGeom>
        </p:spPr>
      </p:pic>
      <p:pic>
        <p:nvPicPr>
          <p:cNvPr id="6" name="Image 1" descr="preencoded.png">    </p:cNvPr>
          <p:cNvPicPr>
            <a:picLocks noChangeAspect="1"/>
          </p:cNvPicPr>
          <p:nvPr/>
        </p:nvPicPr>
        <p:blipFill>
          <a:blip r:embed="rId2"/>
          <a:stretch>
            <a:fillRect/>
          </a:stretch>
        </p:blipFill>
        <p:spPr>
          <a:xfrm>
            <a:off x="8613815" y="3903345"/>
            <a:ext cx="1381244" cy="2721888"/>
          </a:xfrm>
          <a:prstGeom prst="rect">
            <a:avLst/>
          </a:prstGeom>
        </p:spPr>
      </p:pic>
      <p:sp>
        <p:nvSpPr>
          <p:cNvPr id="7" name="Text 3"/>
          <p:cNvSpPr/>
          <p:nvPr/>
        </p:nvSpPr>
        <p:spPr>
          <a:xfrm>
            <a:off x="793790" y="7026354"/>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46232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Q&amp;A</a:t>
            </a:r>
            <a:endParaRPr lang="en-US" sz="4450" dirty="0"/>
          </a:p>
        </p:txBody>
      </p:sp>
      <p:pic>
        <p:nvPicPr>
          <p:cNvPr id="3" name="Image 0" descr="preencoded.png">    </p:cNvPr>
          <p:cNvPicPr>
            <a:picLocks noChangeAspect="1"/>
          </p:cNvPicPr>
          <p:nvPr/>
        </p:nvPicPr>
        <p:blipFill>
          <a:blip r:embed="rId1"/>
          <a:stretch>
            <a:fillRect/>
          </a:stretch>
        </p:blipFill>
        <p:spPr>
          <a:xfrm>
            <a:off x="793790" y="2624733"/>
            <a:ext cx="5670590" cy="3504605"/>
          </a:xfrm>
          <a:prstGeom prst="rect">
            <a:avLst/>
          </a:prstGeom>
        </p:spPr>
      </p:pic>
      <p:sp>
        <p:nvSpPr>
          <p:cNvPr id="4" name="Text 1"/>
          <p:cNvSpPr/>
          <p:nvPr/>
        </p:nvSpPr>
        <p:spPr>
          <a:xfrm>
            <a:off x="793790" y="6412825"/>
            <a:ext cx="965644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We welcome your questions and look forward to discussing this further.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3403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Contribution</a:t>
            </a:r>
            <a:endParaRPr lang="en-US" sz="4450" dirty="0"/>
          </a:p>
        </p:txBody>
      </p:sp>
      <p:sp>
        <p:nvSpPr>
          <p:cNvPr id="3" name="Text 1"/>
          <p:cNvSpPr/>
          <p:nvPr/>
        </p:nvSpPr>
        <p:spPr>
          <a:xfrm>
            <a:off x="793790" y="3896439"/>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CFCBBF"/>
                </a:solidFill>
                <a:latin typeface="Raleway" pitchFamily="34" charset="0"/>
                <a:ea typeface="Raleway" pitchFamily="34" charset="-122"/>
                <a:cs typeface="Raleway" pitchFamily="34" charset="-120"/>
              </a:rPr>
              <a:t>Slides:</a:t>
            </a:r>
            <a:pPr indent="0" marL="0">
              <a:lnSpc>
                <a:spcPts val="2850"/>
              </a:lnSpc>
              <a:buNone/>
            </a:pPr>
            <a:r>
              <a:rPr lang="en-US" sz="1750" dirty="0">
                <a:solidFill>
                  <a:srgbClr val="CFCBBF"/>
                </a:solidFill>
                <a:latin typeface="Raleway" pitchFamily="34" charset="0"/>
                <a:ea typeface="Raleway" pitchFamily="34" charset="-122"/>
                <a:cs typeface="Raleway" pitchFamily="34" charset="-120"/>
              </a:rPr>
              <a:t> Sai Kundan Suddapalli</a:t>
            </a:r>
            <a:endParaRPr lang="en-US" sz="1750" dirty="0"/>
          </a:p>
        </p:txBody>
      </p:sp>
      <p:sp>
        <p:nvSpPr>
          <p:cNvPr id="4" name="Text 2"/>
          <p:cNvSpPr/>
          <p:nvPr/>
        </p:nvSpPr>
        <p:spPr>
          <a:xfrm>
            <a:off x="793790" y="4514493"/>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CFCBBF"/>
                </a:solidFill>
                <a:latin typeface="Raleway" pitchFamily="34" charset="0"/>
                <a:ea typeface="Raleway" pitchFamily="34" charset="-122"/>
                <a:cs typeface="Raleway" pitchFamily="34" charset="-120"/>
              </a:rPr>
              <a:t>Code:</a:t>
            </a:r>
            <a:pPr indent="0" marL="0">
              <a:lnSpc>
                <a:spcPts val="2850"/>
              </a:lnSpc>
              <a:buNone/>
            </a:pPr>
            <a:r>
              <a:rPr lang="en-US" sz="1750" dirty="0">
                <a:solidFill>
                  <a:srgbClr val="CFCBBF"/>
                </a:solidFill>
                <a:latin typeface="Raleway" pitchFamily="34" charset="0"/>
                <a:ea typeface="Raleway" pitchFamily="34" charset="-122"/>
                <a:cs typeface="Raleway" pitchFamily="34" charset="-120"/>
              </a:rPr>
              <a:t> Sai Kundan Suddapalli </a:t>
            </a:r>
            <a:endParaRPr lang="en-US" sz="1750" dirty="0"/>
          </a:p>
        </p:txBody>
      </p:sp>
      <p:sp>
        <p:nvSpPr>
          <p:cNvPr id="5" name="Text 3"/>
          <p:cNvSpPr/>
          <p:nvPr/>
        </p:nvSpPr>
        <p:spPr>
          <a:xfrm>
            <a:off x="793790" y="5132546"/>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CFCBBF"/>
                </a:solidFill>
                <a:latin typeface="Raleway" pitchFamily="34" charset="0"/>
                <a:ea typeface="Raleway" pitchFamily="34" charset="-122"/>
                <a:cs typeface="Raleway" pitchFamily="34" charset="-120"/>
              </a:rPr>
              <a:t>Documentation/Report:</a:t>
            </a:r>
            <a:pPr indent="0" marL="0">
              <a:lnSpc>
                <a:spcPts val="2850"/>
              </a:lnSpc>
              <a:buNone/>
            </a:pPr>
            <a:r>
              <a:rPr lang="en-US" sz="1750" dirty="0">
                <a:solidFill>
                  <a:srgbClr val="CFCBBF"/>
                </a:solidFill>
                <a:latin typeface="Raleway" pitchFamily="34" charset="0"/>
                <a:ea typeface="Raleway" pitchFamily="34" charset="-122"/>
                <a:cs typeface="Raleway" pitchFamily="34" charset="-120"/>
              </a:rPr>
              <a:t> Chirag Simha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989183"/>
            <a:ext cx="6626304"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About CIFAR-10 Dataset</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The CIFAR-10 dataset is a collection of 60,000 32x32 color images, categorized into 10 classes, with 6,000 images per class. It's widely used for benchmarking machine learning models in image classification tasks. This dataset's balanced classes and manageable size make it a popular choice for both learning and research.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33914"/>
            <a:ext cx="10209014"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Data Preprocessing &amp; Argumentation</a:t>
            </a:r>
            <a:endParaRPr lang="en-US" sz="4450" dirty="0"/>
          </a:p>
        </p:txBody>
      </p:sp>
      <p:pic>
        <p:nvPicPr>
          <p:cNvPr id="3" name="Image 0" descr="preencoded.png">    </p:cNvPr>
          <p:cNvPicPr>
            <a:picLocks noChangeAspect="1"/>
          </p:cNvPicPr>
          <p:nvPr/>
        </p:nvPicPr>
        <p:blipFill>
          <a:blip r:embed="rId1"/>
          <a:stretch>
            <a:fillRect/>
          </a:stretch>
        </p:blipFill>
        <p:spPr>
          <a:xfrm>
            <a:off x="793790" y="1996321"/>
            <a:ext cx="13042821" cy="3800237"/>
          </a:xfrm>
          <a:prstGeom prst="rect">
            <a:avLst/>
          </a:prstGeom>
        </p:spPr>
      </p:pic>
      <p:sp>
        <p:nvSpPr>
          <p:cNvPr id="4" name="Text 1"/>
          <p:cNvSpPr/>
          <p:nvPr/>
        </p:nvSpPr>
        <p:spPr>
          <a:xfrm>
            <a:off x="793790" y="6051709"/>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The CIFAR-10 dataset was split into 80% training and 20% validation sets. Images were normalized for preprocessing.</a:t>
            </a:r>
            <a:endParaRPr lang="en-US" sz="1750" dirty="0"/>
          </a:p>
        </p:txBody>
      </p:sp>
      <p:sp>
        <p:nvSpPr>
          <p:cNvPr id="5" name="Text 2"/>
          <p:cNvSpPr/>
          <p:nvPr/>
        </p:nvSpPr>
        <p:spPr>
          <a:xfrm>
            <a:off x="793790" y="6669762"/>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To improve model robustness and generalization, we used image augmentation. This included random horizontal flips (10% probability), rotations, and color jittering (adjusting saturation, brightness, and contrast).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0095" y="597218"/>
            <a:ext cx="9310092" cy="678656"/>
          </a:xfrm>
          <a:prstGeom prst="rect">
            <a:avLst/>
          </a:prstGeom>
          <a:noFill/>
          <a:ln/>
        </p:spPr>
        <p:txBody>
          <a:bodyPr wrap="none" lIns="0" tIns="0" rIns="0" bIns="0" rtlCol="0" anchor="t"/>
          <a:lstStyle/>
          <a:p>
            <a:pPr indent="0" marL="0">
              <a:lnSpc>
                <a:spcPts val="5300"/>
              </a:lnSpc>
              <a:buNone/>
            </a:pPr>
            <a:r>
              <a:rPr lang="en-US" sz="4250" dirty="0">
                <a:solidFill>
                  <a:srgbClr val="F2E782"/>
                </a:solidFill>
                <a:latin typeface="Prata" pitchFamily="34" charset="0"/>
                <a:ea typeface="Prata" pitchFamily="34" charset="-122"/>
                <a:cs typeface="Prata" pitchFamily="34" charset="-120"/>
              </a:rPr>
              <a:t>Model Architecture  1 :  Simple CNN</a:t>
            </a:r>
            <a:endParaRPr lang="en-US" sz="4250" dirty="0"/>
          </a:p>
        </p:txBody>
      </p:sp>
      <p:pic>
        <p:nvPicPr>
          <p:cNvPr id="3" name="Image 0" descr="preencoded.png">    </p:cNvPr>
          <p:cNvPicPr>
            <a:picLocks noChangeAspect="1"/>
          </p:cNvPicPr>
          <p:nvPr/>
        </p:nvPicPr>
        <p:blipFill>
          <a:blip r:embed="rId1"/>
          <a:stretch>
            <a:fillRect/>
          </a:stretch>
        </p:blipFill>
        <p:spPr>
          <a:xfrm>
            <a:off x="760095" y="1710214"/>
            <a:ext cx="8961834" cy="4739759"/>
          </a:xfrm>
          <a:prstGeom prst="rect">
            <a:avLst/>
          </a:prstGeom>
        </p:spPr>
      </p:pic>
      <p:sp>
        <p:nvSpPr>
          <p:cNvPr id="4" name="Text 1"/>
          <p:cNvSpPr/>
          <p:nvPr/>
        </p:nvSpPr>
        <p:spPr>
          <a:xfrm>
            <a:off x="760095" y="6694289"/>
            <a:ext cx="13110210" cy="347424"/>
          </a:xfrm>
          <a:prstGeom prst="rect">
            <a:avLst/>
          </a:prstGeom>
          <a:noFill/>
          <a:ln/>
        </p:spPr>
        <p:txBody>
          <a:bodyPr wrap="none" lIns="0" tIns="0" rIns="0" bIns="0" rtlCol="0" anchor="t"/>
          <a:lstStyle/>
          <a:p>
            <a:pPr indent="0" marL="0">
              <a:lnSpc>
                <a:spcPts val="2700"/>
              </a:lnSpc>
              <a:buNone/>
            </a:pPr>
            <a:endParaRPr lang="en-US" sz="1700" dirty="0"/>
          </a:p>
        </p:txBody>
      </p:sp>
      <p:sp>
        <p:nvSpPr>
          <p:cNvPr id="5" name="Text 2"/>
          <p:cNvSpPr/>
          <p:nvPr/>
        </p:nvSpPr>
        <p:spPr>
          <a:xfrm>
            <a:off x="760095" y="7286030"/>
            <a:ext cx="13110210" cy="347424"/>
          </a:xfrm>
          <a:prstGeom prst="rect">
            <a:avLst/>
          </a:prstGeom>
          <a:noFill/>
          <a:ln/>
        </p:spPr>
        <p:txBody>
          <a:bodyPr wrap="none" lIns="0" tIns="0" rIns="0" bIns="0" rtlCol="0" anchor="t"/>
          <a:lstStyle/>
          <a:p>
            <a:pPr indent="0" marL="0">
              <a:lnSpc>
                <a:spcPts val="2700"/>
              </a:lnSpc>
              <a:buNone/>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9012" y="525542"/>
            <a:ext cx="9501545" cy="597337"/>
          </a:xfrm>
          <a:prstGeom prst="rect">
            <a:avLst/>
          </a:prstGeom>
          <a:noFill/>
          <a:ln/>
        </p:spPr>
        <p:txBody>
          <a:bodyPr wrap="none" lIns="0" tIns="0" rIns="0" bIns="0" rtlCol="0" anchor="t"/>
          <a:lstStyle/>
          <a:p>
            <a:pPr indent="0" marL="0">
              <a:lnSpc>
                <a:spcPts val="4700"/>
              </a:lnSpc>
              <a:buNone/>
            </a:pPr>
            <a:r>
              <a:rPr lang="en-US" sz="3750" dirty="0">
                <a:solidFill>
                  <a:srgbClr val="F2E782"/>
                </a:solidFill>
                <a:latin typeface="Prata" pitchFamily="34" charset="0"/>
                <a:ea typeface="Prata" pitchFamily="34" charset="-122"/>
                <a:cs typeface="Prata" pitchFamily="34" charset="-120"/>
              </a:rPr>
              <a:t>Model Architecture 2: STN + Simple CNN</a:t>
            </a:r>
            <a:endParaRPr lang="en-US" sz="3750" dirty="0"/>
          </a:p>
        </p:txBody>
      </p:sp>
      <p:sp>
        <p:nvSpPr>
          <p:cNvPr id="3" name="Text 1"/>
          <p:cNvSpPr/>
          <p:nvPr/>
        </p:nvSpPr>
        <p:spPr>
          <a:xfrm>
            <a:off x="669012" y="1505069"/>
            <a:ext cx="13292376" cy="305753"/>
          </a:xfrm>
          <a:prstGeom prst="rect">
            <a:avLst/>
          </a:prstGeom>
          <a:noFill/>
          <a:ln/>
        </p:spPr>
        <p:txBody>
          <a:bodyPr wrap="non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This model improves image classification by using a Spatial Transformer Network (STN) to align images before a Simple CNN classifies them.</a:t>
            </a:r>
            <a:endParaRPr lang="en-US" sz="1500" dirty="0"/>
          </a:p>
        </p:txBody>
      </p:sp>
      <p:sp>
        <p:nvSpPr>
          <p:cNvPr id="4" name="Text 2"/>
          <p:cNvSpPr/>
          <p:nvPr/>
        </p:nvSpPr>
        <p:spPr>
          <a:xfrm>
            <a:off x="669012" y="2025848"/>
            <a:ext cx="13292376" cy="305753"/>
          </a:xfrm>
          <a:prstGeom prst="rect">
            <a:avLst/>
          </a:prstGeom>
          <a:noFill/>
          <a:ln/>
        </p:spPr>
        <p:txBody>
          <a:bodyPr wrap="none" lIns="0" tIns="0" rIns="0" bIns="0" rtlCol="0" anchor="t"/>
          <a:lstStyle/>
          <a:p>
            <a:pPr indent="0" marL="0">
              <a:lnSpc>
                <a:spcPts val="2400"/>
              </a:lnSpc>
              <a:buNone/>
            </a:pPr>
            <a:r>
              <a:rPr lang="en-US" sz="1500" b="1" dirty="0">
                <a:solidFill>
                  <a:srgbClr val="CFCBBF"/>
                </a:solidFill>
                <a:latin typeface="Raleway" pitchFamily="34" charset="0"/>
                <a:ea typeface="Raleway" pitchFamily="34" charset="-122"/>
                <a:cs typeface="Raleway" pitchFamily="34" charset="-120"/>
              </a:rPr>
              <a:t>Components:</a:t>
            </a:r>
            <a:endParaRPr lang="en-US" sz="1500" dirty="0"/>
          </a:p>
        </p:txBody>
      </p:sp>
      <p:sp>
        <p:nvSpPr>
          <p:cNvPr id="5" name="Text 3"/>
          <p:cNvSpPr/>
          <p:nvPr/>
        </p:nvSpPr>
        <p:spPr>
          <a:xfrm>
            <a:off x="669012" y="2613422"/>
            <a:ext cx="5725120" cy="611505"/>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CFCBBF"/>
                </a:solidFill>
                <a:latin typeface="Raleway" pitchFamily="34" charset="0"/>
                <a:ea typeface="Raleway" pitchFamily="34" charset="-122"/>
                <a:cs typeface="Raleway" pitchFamily="34" charset="-120"/>
              </a:rPr>
              <a:t>STN:</a:t>
            </a:r>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 Extracts features; predicts alignment; applies transformation.</a:t>
            </a:r>
            <a:endParaRPr lang="en-US" sz="1500" dirty="0"/>
          </a:p>
        </p:txBody>
      </p:sp>
      <p:sp>
        <p:nvSpPr>
          <p:cNvPr id="6" name="Text 4"/>
          <p:cNvSpPr/>
          <p:nvPr/>
        </p:nvSpPr>
        <p:spPr>
          <a:xfrm>
            <a:off x="669012" y="3291721"/>
            <a:ext cx="5725120" cy="611505"/>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CFCBBF"/>
                </a:solidFill>
                <a:latin typeface="Raleway" pitchFamily="34" charset="0"/>
                <a:ea typeface="Raleway" pitchFamily="34" charset="-122"/>
                <a:cs typeface="Raleway" pitchFamily="34" charset="-120"/>
              </a:rPr>
              <a:t>Simple CNN:</a:t>
            </a:r>
            <a:pPr algn="l" indent="0" marL="0">
              <a:lnSpc>
                <a:spcPts val="2400"/>
              </a:lnSpc>
              <a:buNone/>
            </a:pPr>
            <a:r>
              <a:rPr lang="en-US" sz="1500" dirty="0">
                <a:solidFill>
                  <a:srgbClr val="CFCBBF"/>
                </a:solidFill>
                <a:latin typeface="Raleway" pitchFamily="34" charset="0"/>
                <a:ea typeface="Raleway" pitchFamily="34" charset="-122"/>
                <a:cs typeface="Raleway" pitchFamily="34" charset="-120"/>
              </a:rPr>
              <a:t> Extracts features from the aligned image and classifies.</a:t>
            </a:r>
            <a:endParaRPr lang="en-US" sz="1500" dirty="0"/>
          </a:p>
        </p:txBody>
      </p:sp>
      <p:sp>
        <p:nvSpPr>
          <p:cNvPr id="7" name="Text 5"/>
          <p:cNvSpPr/>
          <p:nvPr/>
        </p:nvSpPr>
        <p:spPr>
          <a:xfrm>
            <a:off x="669012" y="4075152"/>
            <a:ext cx="5725120" cy="305753"/>
          </a:xfrm>
          <a:prstGeom prst="rect">
            <a:avLst/>
          </a:prstGeom>
          <a:noFill/>
          <a:ln/>
        </p:spPr>
        <p:txBody>
          <a:bodyPr wrap="none" lIns="0" tIns="0" rIns="0" bIns="0" rtlCol="0" anchor="t"/>
          <a:lstStyle/>
          <a:p>
            <a:pPr indent="0" marL="0">
              <a:lnSpc>
                <a:spcPts val="2400"/>
              </a:lnSpc>
              <a:buNone/>
            </a:pPr>
            <a:endParaRPr lang="en-US" sz="1500" dirty="0"/>
          </a:p>
        </p:txBody>
      </p:sp>
      <p:sp>
        <p:nvSpPr>
          <p:cNvPr id="8" name="Text 6"/>
          <p:cNvSpPr/>
          <p:nvPr/>
        </p:nvSpPr>
        <p:spPr>
          <a:xfrm>
            <a:off x="669012" y="4552831"/>
            <a:ext cx="5725120" cy="305753"/>
          </a:xfrm>
          <a:prstGeom prst="rect">
            <a:avLst/>
          </a:prstGeom>
          <a:noFill/>
          <a:ln/>
        </p:spPr>
        <p:txBody>
          <a:bodyPr wrap="none" lIns="0" tIns="0" rIns="0" bIns="0" rtlCol="0" anchor="t"/>
          <a:lstStyle/>
          <a:p>
            <a:pPr indent="0" marL="0">
              <a:lnSpc>
                <a:spcPts val="2400"/>
              </a:lnSpc>
              <a:buNone/>
            </a:pPr>
            <a:r>
              <a:rPr lang="en-US" sz="1500" dirty="0">
                <a:solidFill>
                  <a:srgbClr val="CFCBBF"/>
                </a:solidFill>
                <a:latin typeface="Raleway" pitchFamily="34" charset="0"/>
                <a:ea typeface="Raleway" pitchFamily="34" charset="-122"/>
                <a:cs typeface="Raleway" pitchFamily="34" charset="-120"/>
              </a:rPr>
              <a:t>Overview </a:t>
            </a:r>
            <a:endParaRPr lang="en-US" sz="1500" dirty="0"/>
          </a:p>
        </p:txBody>
      </p:sp>
      <p:sp>
        <p:nvSpPr>
          <p:cNvPr id="9" name="Text 7"/>
          <p:cNvSpPr/>
          <p:nvPr/>
        </p:nvSpPr>
        <p:spPr>
          <a:xfrm>
            <a:off x="669012" y="5030510"/>
            <a:ext cx="5725120" cy="305753"/>
          </a:xfrm>
          <a:prstGeom prst="rect">
            <a:avLst/>
          </a:prstGeom>
          <a:noFill/>
          <a:ln/>
        </p:spPr>
        <p:txBody>
          <a:bodyPr wrap="none" lIns="0" tIns="0" rIns="0" bIns="0" rtlCol="0" anchor="t"/>
          <a:lstStyle/>
          <a:p>
            <a:pPr algn="l" marL="342900" indent="-342900">
              <a:lnSpc>
                <a:spcPts val="2400"/>
              </a:lnSpc>
              <a:buSzPct val="100000"/>
              <a:buFont typeface="+mj-lt"/>
              <a:buAutoNum type="arabicPeriod" startAt="1"/>
            </a:pPr>
            <a:r>
              <a:rPr lang="en-US" sz="1500" dirty="0">
                <a:solidFill>
                  <a:srgbClr val="CFCBBF"/>
                </a:solidFill>
                <a:latin typeface="Raleway" pitchFamily="34" charset="0"/>
                <a:ea typeface="Raleway" pitchFamily="34" charset="-122"/>
                <a:cs typeface="Raleway" pitchFamily="34" charset="-120"/>
              </a:rPr>
              <a:t>Input image to STN.</a:t>
            </a:r>
            <a:endParaRPr lang="en-US" sz="1500" dirty="0"/>
          </a:p>
        </p:txBody>
      </p:sp>
      <p:sp>
        <p:nvSpPr>
          <p:cNvPr id="10" name="Text 8"/>
          <p:cNvSpPr/>
          <p:nvPr/>
        </p:nvSpPr>
        <p:spPr>
          <a:xfrm>
            <a:off x="669012" y="5403056"/>
            <a:ext cx="5725120" cy="305753"/>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dirty="0">
                <a:solidFill>
                  <a:srgbClr val="CFCBBF"/>
                </a:solidFill>
                <a:latin typeface="Raleway" pitchFamily="34" charset="0"/>
                <a:ea typeface="Raleway" pitchFamily="34" charset="-122"/>
                <a:cs typeface="Raleway" pitchFamily="34" charset="-120"/>
              </a:rPr>
              <a:t>STN aligns the image.</a:t>
            </a:r>
            <a:endParaRPr lang="en-US" sz="1500" dirty="0"/>
          </a:p>
        </p:txBody>
      </p:sp>
      <p:sp>
        <p:nvSpPr>
          <p:cNvPr id="11" name="Text 9"/>
          <p:cNvSpPr/>
          <p:nvPr/>
        </p:nvSpPr>
        <p:spPr>
          <a:xfrm>
            <a:off x="669012" y="5775603"/>
            <a:ext cx="5725120" cy="305753"/>
          </a:xfrm>
          <a:prstGeom prst="rect">
            <a:avLst/>
          </a:prstGeom>
          <a:noFill/>
          <a:ln/>
        </p:spPr>
        <p:txBody>
          <a:bodyPr wrap="none" lIns="0" tIns="0" rIns="0" bIns="0" rtlCol="0" anchor="t"/>
          <a:lstStyle/>
          <a:p>
            <a:pPr algn="l" marL="342900" indent="-342900">
              <a:lnSpc>
                <a:spcPts val="2400"/>
              </a:lnSpc>
              <a:buSzPct val="100000"/>
              <a:buFont typeface="+mj-lt"/>
              <a:buAutoNum type="arabicPeriod" startAt="3"/>
            </a:pPr>
            <a:r>
              <a:rPr lang="en-US" sz="1500" dirty="0">
                <a:solidFill>
                  <a:srgbClr val="CFCBBF"/>
                </a:solidFill>
                <a:latin typeface="Raleway" pitchFamily="34" charset="0"/>
                <a:ea typeface="Raleway" pitchFamily="34" charset="-122"/>
                <a:cs typeface="Raleway" pitchFamily="34" charset="-120"/>
              </a:rPr>
              <a:t>Aligned image to CNN.</a:t>
            </a:r>
            <a:endParaRPr lang="en-US" sz="1500" dirty="0"/>
          </a:p>
        </p:txBody>
      </p:sp>
      <p:sp>
        <p:nvSpPr>
          <p:cNvPr id="12" name="Text 10"/>
          <p:cNvSpPr/>
          <p:nvPr/>
        </p:nvSpPr>
        <p:spPr>
          <a:xfrm>
            <a:off x="669012" y="6148149"/>
            <a:ext cx="5725120" cy="305753"/>
          </a:xfrm>
          <a:prstGeom prst="rect">
            <a:avLst/>
          </a:prstGeom>
          <a:noFill/>
          <a:ln/>
        </p:spPr>
        <p:txBody>
          <a:bodyPr wrap="none" lIns="0" tIns="0" rIns="0" bIns="0" rtlCol="0" anchor="t"/>
          <a:lstStyle/>
          <a:p>
            <a:pPr algn="l" marL="342900" indent="-342900">
              <a:lnSpc>
                <a:spcPts val="2400"/>
              </a:lnSpc>
              <a:buSzPct val="100000"/>
              <a:buFont typeface="+mj-lt"/>
              <a:buAutoNum type="arabicPeriod" startAt="4"/>
            </a:pPr>
            <a:r>
              <a:rPr lang="en-US" sz="1500" dirty="0">
                <a:solidFill>
                  <a:srgbClr val="CFCBBF"/>
                </a:solidFill>
                <a:latin typeface="Raleway" pitchFamily="34" charset="0"/>
                <a:ea typeface="Raleway" pitchFamily="34" charset="-122"/>
                <a:cs typeface="Raleway" pitchFamily="34" charset="-120"/>
              </a:rPr>
              <a:t>CNN classifies the image.</a:t>
            </a:r>
            <a:endParaRPr lang="en-US" sz="1500" dirty="0"/>
          </a:p>
        </p:txBody>
      </p:sp>
      <p:pic>
        <p:nvPicPr>
          <p:cNvPr id="13" name="Image 0" descr="preencoded.png">    </p:cNvPr>
          <p:cNvPicPr>
            <a:picLocks noChangeAspect="1"/>
          </p:cNvPicPr>
          <p:nvPr/>
        </p:nvPicPr>
        <p:blipFill>
          <a:blip r:embed="rId1"/>
          <a:stretch>
            <a:fillRect/>
          </a:stretch>
        </p:blipFill>
        <p:spPr>
          <a:xfrm>
            <a:off x="6868001" y="2761655"/>
            <a:ext cx="4513183" cy="3688794"/>
          </a:xfrm>
          <a:prstGeom prst="rect">
            <a:avLst/>
          </a:prstGeom>
        </p:spPr>
      </p:pic>
      <p:sp>
        <p:nvSpPr>
          <p:cNvPr id="14" name="Text 11"/>
          <p:cNvSpPr/>
          <p:nvPr/>
        </p:nvSpPr>
        <p:spPr>
          <a:xfrm>
            <a:off x="669012" y="6880503"/>
            <a:ext cx="13292376" cy="305753"/>
          </a:xfrm>
          <a:prstGeom prst="rect">
            <a:avLst/>
          </a:prstGeom>
          <a:noFill/>
          <a:ln/>
        </p:spPr>
        <p:txBody>
          <a:bodyPr wrap="none" lIns="0" tIns="0" rIns="0" bIns="0" rtlCol="0" anchor="t"/>
          <a:lstStyle/>
          <a:p>
            <a:pPr indent="0" marL="0">
              <a:lnSpc>
                <a:spcPts val="2400"/>
              </a:lnSpc>
              <a:buNone/>
            </a:pPr>
            <a:endParaRPr lang="en-US" sz="1500" dirty="0"/>
          </a:p>
        </p:txBody>
      </p:sp>
      <p:sp>
        <p:nvSpPr>
          <p:cNvPr id="15" name="Text 12"/>
          <p:cNvSpPr/>
          <p:nvPr/>
        </p:nvSpPr>
        <p:spPr>
          <a:xfrm>
            <a:off x="669012" y="7401282"/>
            <a:ext cx="13292376" cy="305753"/>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043118"/>
            <a:ext cx="9428798"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Optimizer and Cross-Entropy Loss</a:t>
            </a:r>
            <a:endParaRPr lang="en-US" sz="4450" dirty="0"/>
          </a:p>
        </p:txBody>
      </p:sp>
      <p:sp>
        <p:nvSpPr>
          <p:cNvPr id="3" name="Text 1"/>
          <p:cNvSpPr/>
          <p:nvPr/>
        </p:nvSpPr>
        <p:spPr>
          <a:xfrm>
            <a:off x="793790" y="4205526"/>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Both Adam and SGD optimizers were used.</a:t>
            </a:r>
            <a:endParaRPr lang="en-US" sz="1750" dirty="0"/>
          </a:p>
        </p:txBody>
      </p:sp>
      <p:sp>
        <p:nvSpPr>
          <p:cNvPr id="4" name="Text 2"/>
          <p:cNvSpPr/>
          <p:nvPr/>
        </p:nvSpPr>
        <p:spPr>
          <a:xfrm>
            <a:off x="793790" y="4823579"/>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Adam yielded better results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9020" y="573524"/>
            <a:ext cx="5757505" cy="650915"/>
          </a:xfrm>
          <a:prstGeom prst="rect">
            <a:avLst/>
          </a:prstGeom>
          <a:noFill/>
          <a:ln/>
        </p:spPr>
        <p:txBody>
          <a:bodyPr wrap="none" lIns="0" tIns="0" rIns="0" bIns="0" rtlCol="0" anchor="t"/>
          <a:lstStyle/>
          <a:p>
            <a:pPr indent="0" marL="0">
              <a:lnSpc>
                <a:spcPts val="5100"/>
              </a:lnSpc>
              <a:buNone/>
            </a:pPr>
            <a:r>
              <a:rPr lang="en-US" sz="4100" dirty="0">
                <a:solidFill>
                  <a:srgbClr val="F2E782"/>
                </a:solidFill>
                <a:latin typeface="Prata" pitchFamily="34" charset="0"/>
                <a:ea typeface="Prata" pitchFamily="34" charset="-122"/>
                <a:cs typeface="Prata" pitchFamily="34" charset="-120"/>
              </a:rPr>
              <a:t>Efficient Learning Rate</a:t>
            </a:r>
            <a:endParaRPr lang="en-US" sz="4100" dirty="0"/>
          </a:p>
        </p:txBody>
      </p:sp>
      <p:sp>
        <p:nvSpPr>
          <p:cNvPr id="3" name="Text 1"/>
          <p:cNvSpPr/>
          <p:nvPr/>
        </p:nvSpPr>
        <p:spPr>
          <a:xfrm>
            <a:off x="729020" y="1641038"/>
            <a:ext cx="13172361" cy="666750"/>
          </a:xfrm>
          <a:prstGeom prst="rect">
            <a:avLst/>
          </a:prstGeom>
          <a:noFill/>
          <a:ln/>
        </p:spPr>
        <p:txBody>
          <a:bodyPr wrap="square" lIns="0" tIns="0" rIns="0" bIns="0" rtlCol="0" anchor="t"/>
          <a:lstStyle/>
          <a:p>
            <a:pPr indent="0" marL="0">
              <a:lnSpc>
                <a:spcPts val="2600"/>
              </a:lnSpc>
              <a:buNone/>
            </a:pPr>
            <a:r>
              <a:rPr lang="en-US" sz="1600" dirty="0">
                <a:solidFill>
                  <a:srgbClr val="CFCBBF"/>
                </a:solidFill>
                <a:latin typeface="Raleway" pitchFamily="34" charset="0"/>
                <a:ea typeface="Raleway" pitchFamily="34" charset="-122"/>
                <a:cs typeface="Raleway" pitchFamily="34" charset="-120"/>
              </a:rPr>
              <a:t>We utilized the FastAI library, which automatically determines an optimal learning rate for the model and cross-entropy function. The resulting learning rate was 1e-3.</a:t>
            </a:r>
            <a:endParaRPr lang="en-US" sz="1600" dirty="0"/>
          </a:p>
        </p:txBody>
      </p:sp>
      <p:pic>
        <p:nvPicPr>
          <p:cNvPr id="4" name="Image 0" descr="preencoded.png">    </p:cNvPr>
          <p:cNvPicPr>
            <a:picLocks noChangeAspect="1"/>
          </p:cNvPicPr>
          <p:nvPr/>
        </p:nvPicPr>
        <p:blipFill>
          <a:blip r:embed="rId1"/>
          <a:stretch>
            <a:fillRect/>
          </a:stretch>
        </p:blipFill>
        <p:spPr>
          <a:xfrm>
            <a:off x="4312087" y="2542103"/>
            <a:ext cx="6006227" cy="4546283"/>
          </a:xfrm>
          <a:prstGeom prst="rect">
            <a:avLst/>
          </a:prstGeom>
        </p:spPr>
      </p:pic>
      <p:sp>
        <p:nvSpPr>
          <p:cNvPr id="5" name="Text 2"/>
          <p:cNvSpPr/>
          <p:nvPr/>
        </p:nvSpPr>
        <p:spPr>
          <a:xfrm>
            <a:off x="729020" y="7322701"/>
            <a:ext cx="13172361" cy="333375"/>
          </a:xfrm>
          <a:prstGeom prst="rect">
            <a:avLst/>
          </a:prstGeom>
          <a:noFill/>
          <a:ln/>
        </p:spPr>
        <p:txBody>
          <a:bodyPr wrap="none" lIns="0" tIns="0" rIns="0" bIns="0" rtlCol="0" anchor="t"/>
          <a:lstStyle/>
          <a:p>
            <a:pPr indent="0" marL="0">
              <a:lnSpc>
                <a:spcPts val="2600"/>
              </a:lnSpc>
              <a:buNone/>
            </a:pP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5236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Training</a:t>
            </a:r>
            <a:endParaRPr lang="en-US" sz="4450" dirty="0"/>
          </a:p>
        </p:txBody>
      </p:sp>
      <p:sp>
        <p:nvSpPr>
          <p:cNvPr id="3" name="Text 1"/>
          <p:cNvSpPr/>
          <p:nvPr/>
        </p:nvSpPr>
        <p:spPr>
          <a:xfrm>
            <a:off x="793790" y="2014776"/>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we used Early stop patience 15 </a:t>
            </a:r>
            <a:pPr indent="0" marL="0">
              <a:lnSpc>
                <a:spcPts val="2850"/>
              </a:lnSpc>
              <a:buNone/>
            </a:pPr>
            <a:r>
              <a:rPr lang="en-US" sz="1750" dirty="0">
                <a:solidFill>
                  <a:srgbClr val="CFCBBF"/>
                </a:solidFill>
                <a:latin typeface="Raleway" pitchFamily="34" charset="0"/>
                <a:ea typeface="Raleway" pitchFamily="34" charset="-122"/>
                <a:cs typeface="Raleway" pitchFamily="34" charset="-120"/>
              </a:rPr>
              <a:t>
</a:t>
            </a:r>
            <a:pPr indent="0" marL="0">
              <a:lnSpc>
                <a:spcPts val="2850"/>
              </a:lnSpc>
              <a:buNone/>
            </a:pPr>
            <a:r>
              <a:rPr lang="en-US" sz="1750" dirty="0">
                <a:solidFill>
                  <a:srgbClr val="CFCBBF"/>
                </a:solidFill>
                <a:latin typeface="Raleway" pitchFamily="34" charset="0"/>
                <a:ea typeface="Raleway" pitchFamily="34" charset="-122"/>
                <a:cs typeface="Raleway" pitchFamily="34" charset="-120"/>
              </a:rPr>
              <a:t>Batch_size = 128 , epochs = 2000 , learning rate =1e-3 /0.001 ,patience = 50   for combo</a:t>
            </a:r>
            <a:endParaRPr lang="en-US" sz="1750" dirty="0"/>
          </a:p>
        </p:txBody>
      </p:sp>
      <p:sp>
        <p:nvSpPr>
          <p:cNvPr id="4" name="Text 2"/>
          <p:cNvSpPr/>
          <p:nvPr/>
        </p:nvSpPr>
        <p:spPr>
          <a:xfrm>
            <a:off x="793790" y="2995732"/>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Batch_size = 64, epochs = 1000 , learning rate =1e-2 /0.01 , patience = 15   for Simple CNN</a:t>
            </a:r>
            <a:endParaRPr lang="en-US" sz="1750" dirty="0"/>
          </a:p>
        </p:txBody>
      </p:sp>
      <p:pic>
        <p:nvPicPr>
          <p:cNvPr id="5" name="Image 0" descr="preencoded.png">    </p:cNvPr>
          <p:cNvPicPr>
            <a:picLocks noChangeAspect="1"/>
          </p:cNvPicPr>
          <p:nvPr/>
        </p:nvPicPr>
        <p:blipFill>
          <a:blip r:embed="rId1"/>
          <a:stretch>
            <a:fillRect/>
          </a:stretch>
        </p:blipFill>
        <p:spPr>
          <a:xfrm>
            <a:off x="5350312" y="3759756"/>
            <a:ext cx="3929658" cy="34023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2024-11-29T23:53:00Z</dcterms:created>
  <dcterms:modified xsi:type="dcterms:W3CDTF">2024-11-29T23:53:00Z</dcterms:modified>
</cp:coreProperties>
</file>